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57" r:id="rId2"/>
    <p:sldId id="273" r:id="rId3"/>
    <p:sldId id="380" r:id="rId4"/>
    <p:sldId id="381" r:id="rId5"/>
    <p:sldId id="383" r:id="rId6"/>
    <p:sldId id="382" r:id="rId7"/>
    <p:sldId id="384" r:id="rId8"/>
    <p:sldId id="385" r:id="rId9"/>
    <p:sldId id="388" r:id="rId10"/>
    <p:sldId id="387" r:id="rId11"/>
    <p:sldId id="391" r:id="rId12"/>
    <p:sldId id="386" r:id="rId13"/>
    <p:sldId id="390" r:id="rId14"/>
    <p:sldId id="389" r:id="rId15"/>
    <p:sldId id="271" r:id="rId16"/>
    <p:sldId id="351" r:id="rId17"/>
    <p:sldId id="361" r:id="rId18"/>
    <p:sldId id="379" r:id="rId19"/>
    <p:sldId id="365" r:id="rId20"/>
    <p:sldId id="364" r:id="rId21"/>
    <p:sldId id="362" r:id="rId22"/>
    <p:sldId id="363" r:id="rId23"/>
    <p:sldId id="366" r:id="rId24"/>
    <p:sldId id="367" r:id="rId25"/>
    <p:sldId id="368" r:id="rId26"/>
    <p:sldId id="372" r:id="rId27"/>
    <p:sldId id="369" r:id="rId28"/>
    <p:sldId id="370" r:id="rId29"/>
    <p:sldId id="371" r:id="rId30"/>
    <p:sldId id="375" r:id="rId31"/>
    <p:sldId id="374" r:id="rId32"/>
    <p:sldId id="378" r:id="rId33"/>
    <p:sldId id="376" r:id="rId34"/>
    <p:sldId id="377" r:id="rId35"/>
    <p:sldId id="373" r:id="rId36"/>
    <p:sldId id="359" r:id="rId3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54"/>
    <p:restoredTop sz="95775" autoAdjust="0"/>
  </p:normalViewPr>
  <p:slideViewPr>
    <p:cSldViewPr>
      <p:cViewPr varScale="1">
        <p:scale>
          <a:sx n="118" d="100"/>
          <a:sy n="118" d="100"/>
        </p:scale>
        <p:origin x="664" y="20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5238BA-0C08-5441-99B2-DECC01CFA137}" type="datetimeFigureOut">
              <a:rPr lang="fr-FR" smtClean="0"/>
              <a:t>21/09/2022</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4A575D-8410-404F-A41E-29CC65028A77}" type="slidenum">
              <a:rPr lang="fr-FR" smtClean="0"/>
              <a:t>‹N°›</a:t>
            </a:fld>
            <a:endParaRPr lang="fr-FR"/>
          </a:p>
        </p:txBody>
      </p:sp>
    </p:spTree>
    <p:extLst>
      <p:ext uri="{BB962C8B-B14F-4D97-AF65-F5344CB8AC3E}">
        <p14:creationId xmlns:p14="http://schemas.microsoft.com/office/powerpoint/2010/main" val="3144359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Matière : </a:t>
            </a:r>
            <a:r>
              <a:rPr lang="fr-FR" b="1" dirty="0"/>
              <a:t>matière</a:t>
            </a:r>
            <a:r>
              <a:rPr lang="fr-FR" dirty="0"/>
              <a:t> à l'état brut, produit qui n'a pas subi de transformation. </a:t>
            </a:r>
          </a:p>
          <a:p>
            <a:r>
              <a:rPr lang="fr-FR" dirty="0"/>
              <a:t>Matériau : </a:t>
            </a:r>
            <a:r>
              <a:rPr lang="fr-FR" b="1" dirty="0"/>
              <a:t>matériau</a:t>
            </a:r>
            <a:r>
              <a:rPr lang="fr-FR" dirty="0"/>
              <a:t> est une matière d'origine naturelle ou artificielle que l'homme façonne pour en faire des objets</a:t>
            </a:r>
          </a:p>
        </p:txBody>
      </p:sp>
      <p:sp>
        <p:nvSpPr>
          <p:cNvPr id="4" name="Espace réservé du numéro de diapositive 3"/>
          <p:cNvSpPr>
            <a:spLocks noGrp="1"/>
          </p:cNvSpPr>
          <p:nvPr>
            <p:ph type="sldNum" sz="quarter" idx="5"/>
          </p:nvPr>
        </p:nvSpPr>
        <p:spPr/>
        <p:txBody>
          <a:bodyPr/>
          <a:lstStyle/>
          <a:p>
            <a:fld id="{424A575D-8410-404F-A41E-29CC65028A77}" type="slidenum">
              <a:rPr lang="fr-FR" smtClean="0"/>
              <a:t>16</a:t>
            </a:fld>
            <a:endParaRPr lang="fr-FR"/>
          </a:p>
        </p:txBody>
      </p:sp>
    </p:spTree>
    <p:extLst>
      <p:ext uri="{BB962C8B-B14F-4D97-AF65-F5344CB8AC3E}">
        <p14:creationId xmlns:p14="http://schemas.microsoft.com/office/powerpoint/2010/main" val="68712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Matière : </a:t>
            </a:r>
            <a:r>
              <a:rPr lang="fr-FR" b="1" dirty="0"/>
              <a:t>matière</a:t>
            </a:r>
            <a:r>
              <a:rPr lang="fr-FR" dirty="0"/>
              <a:t> à l'état brut, produit qui n'a pas subi de transformation. </a:t>
            </a:r>
          </a:p>
          <a:p>
            <a:r>
              <a:rPr lang="fr-FR" dirty="0"/>
              <a:t>Matériau : </a:t>
            </a:r>
            <a:r>
              <a:rPr lang="fr-FR" b="1" dirty="0"/>
              <a:t>matériau</a:t>
            </a:r>
            <a:r>
              <a:rPr lang="fr-FR" dirty="0"/>
              <a:t> est une matière d'origine naturelle ou artificielle que l'homme façonne pour en faire des objets</a:t>
            </a:r>
          </a:p>
        </p:txBody>
      </p:sp>
      <p:sp>
        <p:nvSpPr>
          <p:cNvPr id="4" name="Espace réservé du numéro de diapositive 3"/>
          <p:cNvSpPr>
            <a:spLocks noGrp="1"/>
          </p:cNvSpPr>
          <p:nvPr>
            <p:ph type="sldNum" sz="quarter" idx="5"/>
          </p:nvPr>
        </p:nvSpPr>
        <p:spPr/>
        <p:txBody>
          <a:bodyPr/>
          <a:lstStyle/>
          <a:p>
            <a:fld id="{424A575D-8410-404F-A41E-29CC65028A77}" type="slidenum">
              <a:rPr lang="fr-FR" smtClean="0"/>
              <a:t>17</a:t>
            </a:fld>
            <a:endParaRPr lang="fr-FR"/>
          </a:p>
        </p:txBody>
      </p:sp>
    </p:spTree>
    <p:extLst>
      <p:ext uri="{BB962C8B-B14F-4D97-AF65-F5344CB8AC3E}">
        <p14:creationId xmlns:p14="http://schemas.microsoft.com/office/powerpoint/2010/main" val="2572490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Matière : </a:t>
            </a:r>
            <a:r>
              <a:rPr lang="fr-FR" b="1" dirty="0"/>
              <a:t>matière</a:t>
            </a:r>
            <a:r>
              <a:rPr lang="fr-FR" dirty="0"/>
              <a:t> à l'état brut, produit qui n'a pas subi de transformation. </a:t>
            </a:r>
          </a:p>
          <a:p>
            <a:r>
              <a:rPr lang="fr-FR" dirty="0"/>
              <a:t>Matériau : </a:t>
            </a:r>
            <a:r>
              <a:rPr lang="fr-FR" b="1" dirty="0"/>
              <a:t>matériau</a:t>
            </a:r>
            <a:r>
              <a:rPr lang="fr-FR" dirty="0"/>
              <a:t> est une matière d'origine naturelle ou artificielle que l'homme façonne pour en faire des objets</a:t>
            </a:r>
          </a:p>
        </p:txBody>
      </p:sp>
      <p:sp>
        <p:nvSpPr>
          <p:cNvPr id="4" name="Espace réservé du numéro de diapositive 3"/>
          <p:cNvSpPr>
            <a:spLocks noGrp="1"/>
          </p:cNvSpPr>
          <p:nvPr>
            <p:ph type="sldNum" sz="quarter" idx="5"/>
          </p:nvPr>
        </p:nvSpPr>
        <p:spPr/>
        <p:txBody>
          <a:bodyPr/>
          <a:lstStyle/>
          <a:p>
            <a:fld id="{424A575D-8410-404F-A41E-29CC65028A77}" type="slidenum">
              <a:rPr lang="fr-FR" smtClean="0"/>
              <a:t>23</a:t>
            </a:fld>
            <a:endParaRPr lang="fr-FR"/>
          </a:p>
        </p:txBody>
      </p:sp>
    </p:spTree>
    <p:extLst>
      <p:ext uri="{BB962C8B-B14F-4D97-AF65-F5344CB8AC3E}">
        <p14:creationId xmlns:p14="http://schemas.microsoft.com/office/powerpoint/2010/main" val="2403476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Matière : </a:t>
            </a:r>
            <a:r>
              <a:rPr lang="fr-FR" b="1" dirty="0"/>
              <a:t>matière</a:t>
            </a:r>
            <a:r>
              <a:rPr lang="fr-FR" dirty="0"/>
              <a:t> à l'état brut, produit qui n'a pas subi de transformation. </a:t>
            </a:r>
          </a:p>
          <a:p>
            <a:r>
              <a:rPr lang="fr-FR" dirty="0"/>
              <a:t>Matériau : </a:t>
            </a:r>
            <a:r>
              <a:rPr lang="fr-FR" b="1" dirty="0"/>
              <a:t>matériau</a:t>
            </a:r>
            <a:r>
              <a:rPr lang="fr-FR" dirty="0"/>
              <a:t> est une matière d'origine naturelle ou artificielle que l'homme façonne pour en faire des objets</a:t>
            </a:r>
          </a:p>
        </p:txBody>
      </p:sp>
      <p:sp>
        <p:nvSpPr>
          <p:cNvPr id="4" name="Espace réservé du numéro de diapositive 3"/>
          <p:cNvSpPr>
            <a:spLocks noGrp="1"/>
          </p:cNvSpPr>
          <p:nvPr>
            <p:ph type="sldNum" sz="quarter" idx="5"/>
          </p:nvPr>
        </p:nvSpPr>
        <p:spPr/>
        <p:txBody>
          <a:bodyPr/>
          <a:lstStyle/>
          <a:p>
            <a:fld id="{424A575D-8410-404F-A41E-29CC65028A77}" type="slidenum">
              <a:rPr lang="fr-FR" smtClean="0"/>
              <a:t>24</a:t>
            </a:fld>
            <a:endParaRPr lang="fr-FR"/>
          </a:p>
        </p:txBody>
      </p:sp>
    </p:spTree>
    <p:extLst>
      <p:ext uri="{BB962C8B-B14F-4D97-AF65-F5344CB8AC3E}">
        <p14:creationId xmlns:p14="http://schemas.microsoft.com/office/powerpoint/2010/main" val="2848653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Matière : </a:t>
            </a:r>
            <a:r>
              <a:rPr lang="fr-FR" b="1" dirty="0"/>
              <a:t>matière</a:t>
            </a:r>
            <a:r>
              <a:rPr lang="fr-FR" dirty="0"/>
              <a:t> à l'état brut, produit qui n'a pas subi de transformation. </a:t>
            </a:r>
          </a:p>
          <a:p>
            <a:r>
              <a:rPr lang="fr-FR" dirty="0"/>
              <a:t>Matériau : </a:t>
            </a:r>
            <a:r>
              <a:rPr lang="fr-FR" b="1" dirty="0"/>
              <a:t>matériau</a:t>
            </a:r>
            <a:r>
              <a:rPr lang="fr-FR" dirty="0"/>
              <a:t> est une matière d'origine naturelle ou artificielle que l'homme façonne pour en faire des objets</a:t>
            </a:r>
          </a:p>
        </p:txBody>
      </p:sp>
      <p:sp>
        <p:nvSpPr>
          <p:cNvPr id="4" name="Espace réservé du numéro de diapositive 3"/>
          <p:cNvSpPr>
            <a:spLocks noGrp="1"/>
          </p:cNvSpPr>
          <p:nvPr>
            <p:ph type="sldNum" sz="quarter" idx="5"/>
          </p:nvPr>
        </p:nvSpPr>
        <p:spPr/>
        <p:txBody>
          <a:bodyPr/>
          <a:lstStyle/>
          <a:p>
            <a:fld id="{424A575D-8410-404F-A41E-29CC65028A77}" type="slidenum">
              <a:rPr lang="fr-FR" smtClean="0"/>
              <a:t>25</a:t>
            </a:fld>
            <a:endParaRPr lang="fr-FR"/>
          </a:p>
        </p:txBody>
      </p:sp>
    </p:spTree>
    <p:extLst>
      <p:ext uri="{BB962C8B-B14F-4D97-AF65-F5344CB8AC3E}">
        <p14:creationId xmlns:p14="http://schemas.microsoft.com/office/powerpoint/2010/main" val="1240588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2F7450D4-950D-40E0-BDA6-E991E0B4AC10}" type="datetimeFigureOut">
              <a:rPr lang="fr-FR" smtClean="0"/>
              <a:t>21/09/2022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3809181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F7450D4-950D-40E0-BDA6-E991E0B4AC10}" type="datetimeFigureOut">
              <a:rPr lang="fr-FR" smtClean="0"/>
              <a:t>21/09/2022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176206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F7450D4-950D-40E0-BDA6-E991E0B4AC10}" type="datetimeFigureOut">
              <a:rPr lang="fr-FR" smtClean="0"/>
              <a:t>21/09/2022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4116450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F7450D4-950D-40E0-BDA6-E991E0B4AC10}" type="datetimeFigureOut">
              <a:rPr lang="fr-FR" smtClean="0"/>
              <a:t>21/09/2022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1137514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2F7450D4-950D-40E0-BDA6-E991E0B4AC10}" type="datetimeFigureOut">
              <a:rPr lang="fr-FR" smtClean="0"/>
              <a:t>21/09/2022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3735962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2F7450D4-950D-40E0-BDA6-E991E0B4AC10}" type="datetimeFigureOut">
              <a:rPr lang="fr-FR" smtClean="0"/>
              <a:t>21/09/2022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1576473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2F7450D4-950D-40E0-BDA6-E991E0B4AC10}" type="datetimeFigureOut">
              <a:rPr lang="fr-FR" smtClean="0"/>
              <a:t>21/09/2022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2150066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2F7450D4-950D-40E0-BDA6-E991E0B4AC10}" type="datetimeFigureOut">
              <a:rPr lang="fr-FR" smtClean="0"/>
              <a:t>21/09/2022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4277103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F7450D4-950D-40E0-BDA6-E991E0B4AC10}" type="datetimeFigureOut">
              <a:rPr lang="fr-FR" smtClean="0"/>
              <a:t>21/09/2022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1721455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F7450D4-950D-40E0-BDA6-E991E0B4AC10}" type="datetimeFigureOut">
              <a:rPr lang="fr-FR" smtClean="0"/>
              <a:t>21/09/2022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3631560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F7450D4-950D-40E0-BDA6-E991E0B4AC10}" type="datetimeFigureOut">
              <a:rPr lang="fr-FR" smtClean="0"/>
              <a:t>21/09/2022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49DBB68-43A0-40F9-A74B-480688EE988F}" type="slidenum">
              <a:rPr lang="fr-FR" smtClean="0"/>
              <a:t>‹N°›</a:t>
            </a:fld>
            <a:endParaRPr lang="fr-FR"/>
          </a:p>
        </p:txBody>
      </p:sp>
    </p:spTree>
    <p:extLst>
      <p:ext uri="{BB962C8B-B14F-4D97-AF65-F5344CB8AC3E}">
        <p14:creationId xmlns:p14="http://schemas.microsoft.com/office/powerpoint/2010/main" val="4175140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7450D4-950D-40E0-BDA6-E991E0B4AC10}" type="datetimeFigureOut">
              <a:rPr lang="fr-FR" smtClean="0"/>
              <a:t>21/09/2022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9DBB68-43A0-40F9-A74B-480688EE988F}" type="slidenum">
              <a:rPr lang="fr-FR" smtClean="0"/>
              <a:t>‹N°›</a:t>
            </a:fld>
            <a:endParaRPr lang="fr-FR"/>
          </a:p>
        </p:txBody>
      </p:sp>
    </p:spTree>
    <p:extLst>
      <p:ext uri="{BB962C8B-B14F-4D97-AF65-F5344CB8AC3E}">
        <p14:creationId xmlns:p14="http://schemas.microsoft.com/office/powerpoint/2010/main" val="3657634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 Id="rId5" Type="http://schemas.openxmlformats.org/officeDocument/2006/relationships/image" Target="../media/image39.jpg"/><Relationship Id="rId4" Type="http://schemas.openxmlformats.org/officeDocument/2006/relationships/image" Target="../media/image38.jp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 3" descr="Une image contenant texte, capture d’écran&#10;&#10;Description générée automatiquement">
            <a:extLst>
              <a:ext uri="{FF2B5EF4-FFF2-40B4-BE49-F238E27FC236}">
                <a16:creationId xmlns:a16="http://schemas.microsoft.com/office/drawing/2014/main" id="{5F522B45-A330-683C-C1EC-3BA3BD33F0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960120"/>
            <a:ext cx="7772400" cy="4937759"/>
          </a:xfrm>
          <a:prstGeom prst="rect">
            <a:avLst/>
          </a:prstGeom>
        </p:spPr>
      </p:pic>
    </p:spTree>
    <p:extLst>
      <p:ext uri="{BB962C8B-B14F-4D97-AF65-F5344CB8AC3E}">
        <p14:creationId xmlns:p14="http://schemas.microsoft.com/office/powerpoint/2010/main" val="95120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8899" y="620688"/>
            <a:ext cx="8686201" cy="5760640"/>
          </a:xfrm>
          <a:prstGeom prst="rect">
            <a:avLst/>
          </a:prstGeom>
        </p:spPr>
      </p:pic>
    </p:spTree>
    <p:extLst>
      <p:ext uri="{BB962C8B-B14F-4D97-AF65-F5344CB8AC3E}">
        <p14:creationId xmlns:p14="http://schemas.microsoft.com/office/powerpoint/2010/main" val="972115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95536" y="404663"/>
            <a:ext cx="4680520" cy="3510389"/>
          </a:xfrm>
          <a:prstGeom prst="rect">
            <a:avLst/>
          </a:prstGeom>
        </p:spPr>
      </p:pic>
      <p:pic>
        <p:nvPicPr>
          <p:cNvPr id="2" name="Image 1">
            <a:extLst>
              <a:ext uri="{FF2B5EF4-FFF2-40B4-BE49-F238E27FC236}">
                <a16:creationId xmlns:a16="http://schemas.microsoft.com/office/drawing/2014/main" id="{C64ACCCA-FBEE-7C22-CE0B-C087489E6D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58545" y="3211051"/>
            <a:ext cx="4389919" cy="3292440"/>
          </a:xfrm>
          <a:prstGeom prst="rect">
            <a:avLst/>
          </a:prstGeom>
        </p:spPr>
      </p:pic>
    </p:spTree>
    <p:extLst>
      <p:ext uri="{BB962C8B-B14F-4D97-AF65-F5344CB8AC3E}">
        <p14:creationId xmlns:p14="http://schemas.microsoft.com/office/powerpoint/2010/main" val="1258746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42014" y="1006510"/>
            <a:ext cx="6459970" cy="4844978"/>
          </a:xfrm>
          <a:prstGeom prst="rect">
            <a:avLst/>
          </a:prstGeom>
        </p:spPr>
      </p:pic>
    </p:spTree>
    <p:extLst>
      <p:ext uri="{BB962C8B-B14F-4D97-AF65-F5344CB8AC3E}">
        <p14:creationId xmlns:p14="http://schemas.microsoft.com/office/powerpoint/2010/main" val="1847115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82402" y="512676"/>
            <a:ext cx="8779195" cy="5832648"/>
          </a:xfrm>
          <a:prstGeom prst="rect">
            <a:avLst/>
          </a:prstGeom>
        </p:spPr>
      </p:pic>
    </p:spTree>
    <p:extLst>
      <p:ext uri="{BB962C8B-B14F-4D97-AF65-F5344CB8AC3E}">
        <p14:creationId xmlns:p14="http://schemas.microsoft.com/office/powerpoint/2010/main" val="113813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42014" y="1283751"/>
            <a:ext cx="6459970" cy="4290496"/>
          </a:xfrm>
          <a:prstGeom prst="rect">
            <a:avLst/>
          </a:prstGeom>
        </p:spPr>
      </p:pic>
    </p:spTree>
    <p:extLst>
      <p:ext uri="{BB962C8B-B14F-4D97-AF65-F5344CB8AC3E}">
        <p14:creationId xmlns:p14="http://schemas.microsoft.com/office/powerpoint/2010/main" val="213356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91580" y="3044279"/>
            <a:ext cx="7560840" cy="769441"/>
          </a:xfrm>
          <a:prstGeom prst="rect">
            <a:avLst/>
          </a:prstGeom>
          <a:noFill/>
        </p:spPr>
        <p:txBody>
          <a:bodyPr wrap="square" rtlCol="0">
            <a:spAutoFit/>
          </a:bodyPr>
          <a:lstStyle/>
          <a:p>
            <a:pPr algn="ctr"/>
            <a:r>
              <a:rPr lang="fr-FR" sz="4400" dirty="0">
                <a:latin typeface="Trade Gothic LT Std" pitchFamily="2" charset="0"/>
              </a:rPr>
              <a:t>Architectures à habiter</a:t>
            </a:r>
          </a:p>
        </p:txBody>
      </p:sp>
      <p:sp>
        <p:nvSpPr>
          <p:cNvPr id="3" name="ZoneTexte 2">
            <a:extLst>
              <a:ext uri="{FF2B5EF4-FFF2-40B4-BE49-F238E27FC236}">
                <a16:creationId xmlns:a16="http://schemas.microsoft.com/office/drawing/2014/main" id="{7FED949C-A41D-7648-872A-70E0074A1AAA}"/>
              </a:ext>
            </a:extLst>
          </p:cNvPr>
          <p:cNvSpPr txBox="1"/>
          <p:nvPr/>
        </p:nvSpPr>
        <p:spPr>
          <a:xfrm>
            <a:off x="1331640" y="5661248"/>
            <a:ext cx="6480720" cy="646331"/>
          </a:xfrm>
          <a:prstGeom prst="rect">
            <a:avLst/>
          </a:prstGeom>
          <a:noFill/>
        </p:spPr>
        <p:txBody>
          <a:bodyPr wrap="square" rtlCol="0">
            <a:spAutoFit/>
          </a:bodyPr>
          <a:lstStyle/>
          <a:p>
            <a:pPr algn="ctr"/>
            <a:r>
              <a:rPr lang="fr-FR" b="1" dirty="0">
                <a:latin typeface="Trade Gothic LT Std Bold" pitchFamily="2" charset="0"/>
              </a:rPr>
              <a:t>Levez les yeux ! – Journées nationales de l’architecture 2022</a:t>
            </a:r>
          </a:p>
          <a:p>
            <a:pPr algn="ctr"/>
            <a:r>
              <a:rPr lang="fr-FR" dirty="0">
                <a:latin typeface="Trade Gothic LT Std" pitchFamily="2" charset="0"/>
              </a:rPr>
              <a:t>Territoires pionniers | Maison de l’architecture - Normandie</a:t>
            </a:r>
          </a:p>
        </p:txBody>
      </p:sp>
    </p:spTree>
    <p:extLst>
      <p:ext uri="{BB962C8B-B14F-4D97-AF65-F5344CB8AC3E}">
        <p14:creationId xmlns:p14="http://schemas.microsoft.com/office/powerpoint/2010/main" val="3934366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690E91-269C-314A-A43B-2B8AE574FF6B}"/>
              </a:ext>
            </a:extLst>
          </p:cNvPr>
          <p:cNvSpPr>
            <a:spLocks noGrp="1"/>
          </p:cNvSpPr>
          <p:nvPr>
            <p:ph type="title"/>
          </p:nvPr>
        </p:nvSpPr>
        <p:spPr>
          <a:xfrm>
            <a:off x="390364" y="2857500"/>
            <a:ext cx="8363272" cy="1143000"/>
          </a:xfrm>
        </p:spPr>
        <p:txBody>
          <a:bodyPr>
            <a:normAutofit fontScale="90000"/>
          </a:bodyPr>
          <a:lstStyle/>
          <a:p>
            <a:r>
              <a:rPr lang="fr-FR" dirty="0">
                <a:latin typeface="Trade Gothic LT Std" pitchFamily="2" charset="0"/>
              </a:rPr>
              <a:t>C’est quoi, </a:t>
            </a:r>
            <a:r>
              <a:rPr lang="fr-FR" b="1" dirty="0">
                <a:latin typeface="Trade Gothic LT Std Bold" pitchFamily="2" charset="0"/>
              </a:rPr>
              <a:t>« habiter » </a:t>
            </a:r>
            <a:r>
              <a:rPr lang="fr-FR" dirty="0">
                <a:latin typeface="Trade Gothic LT Std" pitchFamily="2" charset="0"/>
              </a:rPr>
              <a:t>?</a:t>
            </a:r>
            <a:br>
              <a:rPr lang="fr-FR" dirty="0">
                <a:latin typeface="Trade Gothic LT Std" pitchFamily="2" charset="0"/>
              </a:rPr>
            </a:br>
            <a:r>
              <a:rPr lang="fr-FR" sz="3100" dirty="0">
                <a:latin typeface="Trade Gothic LT Std" pitchFamily="2" charset="0"/>
              </a:rPr>
              <a:t>Qu’est-ce que l’on dit quand on dit </a:t>
            </a:r>
            <a:r>
              <a:rPr lang="fr-FR" sz="3100" i="1" dirty="0">
                <a:latin typeface="Trade Gothic LT Std Bold" pitchFamily="2" charset="0"/>
              </a:rPr>
              <a:t>« J’habite ici » </a:t>
            </a:r>
            <a:r>
              <a:rPr lang="fr-FR" sz="3100" dirty="0">
                <a:latin typeface="Trade Gothic LT Std" pitchFamily="2" charset="0"/>
              </a:rPr>
              <a:t>?</a:t>
            </a:r>
          </a:p>
        </p:txBody>
      </p:sp>
    </p:spTree>
    <p:extLst>
      <p:ext uri="{BB962C8B-B14F-4D97-AF65-F5344CB8AC3E}">
        <p14:creationId xmlns:p14="http://schemas.microsoft.com/office/powerpoint/2010/main" val="382551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690E91-269C-314A-A43B-2B8AE574FF6B}"/>
              </a:ext>
            </a:extLst>
          </p:cNvPr>
          <p:cNvSpPr>
            <a:spLocks noGrp="1"/>
          </p:cNvSpPr>
          <p:nvPr>
            <p:ph type="title"/>
          </p:nvPr>
        </p:nvSpPr>
        <p:spPr>
          <a:xfrm>
            <a:off x="323528" y="2857500"/>
            <a:ext cx="8424936" cy="1143000"/>
          </a:xfrm>
        </p:spPr>
        <p:txBody>
          <a:bodyPr>
            <a:normAutofit fontScale="90000"/>
          </a:bodyPr>
          <a:lstStyle/>
          <a:p>
            <a:r>
              <a:rPr lang="fr-FR" dirty="0">
                <a:latin typeface="Trade Gothic LT Std" pitchFamily="2" charset="0"/>
              </a:rPr>
              <a:t>Comment est-ce qu’on habite ?</a:t>
            </a:r>
            <a:br>
              <a:rPr lang="fr-FR" dirty="0">
                <a:latin typeface="Trade Gothic LT Std" pitchFamily="2" charset="0"/>
              </a:rPr>
            </a:br>
            <a:r>
              <a:rPr lang="fr-FR" dirty="0">
                <a:latin typeface="Trade Gothic LT Std" pitchFamily="2" charset="0"/>
              </a:rPr>
              <a:t>Quels sont nos </a:t>
            </a:r>
            <a:r>
              <a:rPr lang="fr-FR" i="1" dirty="0">
                <a:latin typeface="Trade Gothic LT Std Bold" pitchFamily="2" charset="0"/>
              </a:rPr>
              <a:t>« modes d’habiter » </a:t>
            </a:r>
            <a:r>
              <a:rPr lang="fr-FR" dirty="0">
                <a:latin typeface="Trade Gothic LT Std" pitchFamily="2" charset="0"/>
              </a:rPr>
              <a:t>?</a:t>
            </a:r>
          </a:p>
        </p:txBody>
      </p:sp>
    </p:spTree>
    <p:extLst>
      <p:ext uri="{BB962C8B-B14F-4D97-AF65-F5344CB8AC3E}">
        <p14:creationId xmlns:p14="http://schemas.microsoft.com/office/powerpoint/2010/main" val="477780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6323111"/>
            <a:ext cx="4464496" cy="307777"/>
          </a:xfrm>
          <a:prstGeom prst="rect">
            <a:avLst/>
          </a:prstGeom>
          <a:noFill/>
        </p:spPr>
        <p:txBody>
          <a:bodyPr wrap="square" rtlCol="0">
            <a:spAutoFit/>
          </a:bodyPr>
          <a:lstStyle/>
          <a:p>
            <a:r>
              <a:rPr lang="fr-FR" sz="1400" i="1" dirty="0">
                <a:latin typeface="Trade Gothic LT Std Bold" panose="020B0503020502020204" pitchFamily="34" charset="77"/>
              </a:rPr>
              <a:t>Quartier de </a:t>
            </a:r>
            <a:r>
              <a:rPr lang="fr-FR" sz="1400" i="1" dirty="0" err="1">
                <a:latin typeface="Trade Gothic LT Std Bold" panose="020B0503020502020204" pitchFamily="34" charset="77"/>
              </a:rPr>
              <a:t>Caucriauville</a:t>
            </a:r>
            <a:r>
              <a:rPr lang="fr-FR" sz="1400" i="1" dirty="0">
                <a:latin typeface="Trade Gothic LT Std Bold" panose="020B0503020502020204" pitchFamily="34" charset="77"/>
              </a:rPr>
              <a:t>, Le Havre (Seine-Maritime) </a:t>
            </a:r>
          </a:p>
        </p:txBody>
      </p:sp>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838200"/>
            <a:ext cx="7772400" cy="5181600"/>
          </a:xfrm>
          <a:prstGeom prst="rect">
            <a:avLst/>
          </a:prstGeom>
        </p:spPr>
      </p:pic>
    </p:spTree>
    <p:extLst>
      <p:ext uri="{BB962C8B-B14F-4D97-AF65-F5344CB8AC3E}">
        <p14:creationId xmlns:p14="http://schemas.microsoft.com/office/powerpoint/2010/main" val="3251357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6323111"/>
            <a:ext cx="5856024" cy="307777"/>
          </a:xfrm>
          <a:prstGeom prst="rect">
            <a:avLst/>
          </a:prstGeom>
          <a:noFill/>
        </p:spPr>
        <p:txBody>
          <a:bodyPr wrap="square" rtlCol="0">
            <a:spAutoFit/>
          </a:bodyPr>
          <a:lstStyle/>
          <a:p>
            <a:r>
              <a:rPr lang="fr-FR" sz="1400" i="1" dirty="0">
                <a:latin typeface="Trade Gothic LT Std Bold" panose="020B0503020502020204" pitchFamily="34" charset="77"/>
              </a:rPr>
              <a:t>Gouville, Mesnils-sur-Iton (Eure). </a:t>
            </a:r>
            <a:r>
              <a:rPr lang="fr-FR" sz="1000" i="1" dirty="0">
                <a:latin typeface="Trade Gothic LT Std Bold" panose="020B0503020502020204" pitchFamily="34" charset="77"/>
              </a:rPr>
              <a:t>Photo : Atlas des Régions Naturelles</a:t>
            </a:r>
          </a:p>
        </p:txBody>
      </p:sp>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5800" y="838200"/>
            <a:ext cx="7772400" cy="5181600"/>
          </a:xfrm>
          <a:prstGeom prst="rect">
            <a:avLst/>
          </a:prstGeom>
        </p:spPr>
      </p:pic>
    </p:spTree>
    <p:extLst>
      <p:ext uri="{BB962C8B-B14F-4D97-AF65-F5344CB8AC3E}">
        <p14:creationId xmlns:p14="http://schemas.microsoft.com/office/powerpoint/2010/main" val="2637799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4587" y="693440"/>
            <a:ext cx="7294826" cy="5471120"/>
          </a:xfrm>
          <a:prstGeom prst="rect">
            <a:avLst/>
          </a:prstGeom>
        </p:spPr>
      </p:pic>
    </p:spTree>
    <p:extLst>
      <p:ext uri="{BB962C8B-B14F-4D97-AF65-F5344CB8AC3E}">
        <p14:creationId xmlns:p14="http://schemas.microsoft.com/office/powerpoint/2010/main" val="3789140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6323111"/>
            <a:ext cx="5184576" cy="307777"/>
          </a:xfrm>
          <a:prstGeom prst="rect">
            <a:avLst/>
          </a:prstGeom>
          <a:noFill/>
        </p:spPr>
        <p:txBody>
          <a:bodyPr wrap="square" rtlCol="0">
            <a:spAutoFit/>
          </a:bodyPr>
          <a:lstStyle/>
          <a:p>
            <a:r>
              <a:rPr lang="fr-FR" sz="1400" i="1" dirty="0">
                <a:latin typeface="Trade Gothic LT Std Bold" panose="020B0503020502020204" pitchFamily="34" charset="77"/>
              </a:rPr>
              <a:t>Vimoutiers (Orne). </a:t>
            </a:r>
            <a:r>
              <a:rPr lang="fr-FR" sz="1000" i="1" dirty="0">
                <a:latin typeface="Trade Gothic LT Std Bold" panose="020B0503020502020204" pitchFamily="34" charset="77"/>
              </a:rPr>
              <a:t>Photo : Atlas des Régions Naturelles</a:t>
            </a:r>
          </a:p>
        </p:txBody>
      </p:sp>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5800" y="838200"/>
            <a:ext cx="7772400" cy="5181600"/>
          </a:xfrm>
          <a:prstGeom prst="rect">
            <a:avLst/>
          </a:prstGeom>
        </p:spPr>
      </p:pic>
    </p:spTree>
    <p:extLst>
      <p:ext uri="{BB962C8B-B14F-4D97-AF65-F5344CB8AC3E}">
        <p14:creationId xmlns:p14="http://schemas.microsoft.com/office/powerpoint/2010/main" val="34833542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6323111"/>
            <a:ext cx="5688632" cy="307777"/>
          </a:xfrm>
          <a:prstGeom prst="rect">
            <a:avLst/>
          </a:prstGeom>
          <a:noFill/>
        </p:spPr>
        <p:txBody>
          <a:bodyPr wrap="square" rtlCol="0">
            <a:spAutoFit/>
          </a:bodyPr>
          <a:lstStyle/>
          <a:p>
            <a:r>
              <a:rPr lang="fr-FR" sz="1400" i="1" dirty="0">
                <a:latin typeface="Trade Gothic LT Std Bold" panose="020B0503020502020204" pitchFamily="34" charset="77"/>
              </a:rPr>
              <a:t>Hermanville-sur-Mer (Calvados). </a:t>
            </a:r>
            <a:r>
              <a:rPr lang="fr-FR" sz="1000" i="1" dirty="0">
                <a:latin typeface="Trade Gothic LT Std Bold" panose="020B0503020502020204" pitchFamily="34" charset="77"/>
              </a:rPr>
              <a:t>Photo : Atlas des Régions Naturelles</a:t>
            </a:r>
          </a:p>
        </p:txBody>
      </p:sp>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5800" y="838200"/>
            <a:ext cx="7772400" cy="5181600"/>
          </a:xfrm>
          <a:prstGeom prst="rect">
            <a:avLst/>
          </a:prstGeom>
        </p:spPr>
      </p:pic>
    </p:spTree>
    <p:extLst>
      <p:ext uri="{BB962C8B-B14F-4D97-AF65-F5344CB8AC3E}">
        <p14:creationId xmlns:p14="http://schemas.microsoft.com/office/powerpoint/2010/main" val="3095219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6323111"/>
            <a:ext cx="4536504" cy="307777"/>
          </a:xfrm>
          <a:prstGeom prst="rect">
            <a:avLst/>
          </a:prstGeom>
          <a:noFill/>
        </p:spPr>
        <p:txBody>
          <a:bodyPr wrap="square" rtlCol="0">
            <a:spAutoFit/>
          </a:bodyPr>
          <a:lstStyle/>
          <a:p>
            <a:r>
              <a:rPr lang="fr-FR" sz="1400" i="1" dirty="0">
                <a:latin typeface="Trade Gothic LT Std Bold" panose="020B0503020502020204" pitchFamily="34" charset="77"/>
              </a:rPr>
              <a:t>Barfleur (Manche). </a:t>
            </a:r>
            <a:r>
              <a:rPr lang="fr-FR" sz="1000" i="1" dirty="0">
                <a:latin typeface="Trade Gothic LT Std Bold" panose="020B0503020502020204" pitchFamily="34" charset="77"/>
              </a:rPr>
              <a:t>Photo : Atlas des Régions Naturelles</a:t>
            </a:r>
          </a:p>
        </p:txBody>
      </p:sp>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5800" y="838200"/>
            <a:ext cx="7772400" cy="5181600"/>
          </a:xfrm>
          <a:prstGeom prst="rect">
            <a:avLst/>
          </a:prstGeom>
        </p:spPr>
      </p:pic>
    </p:spTree>
    <p:extLst>
      <p:ext uri="{BB962C8B-B14F-4D97-AF65-F5344CB8AC3E}">
        <p14:creationId xmlns:p14="http://schemas.microsoft.com/office/powerpoint/2010/main" val="12150950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690E91-269C-314A-A43B-2B8AE574FF6B}"/>
              </a:ext>
            </a:extLst>
          </p:cNvPr>
          <p:cNvSpPr>
            <a:spLocks noGrp="1"/>
          </p:cNvSpPr>
          <p:nvPr>
            <p:ph type="title"/>
          </p:nvPr>
        </p:nvSpPr>
        <p:spPr>
          <a:xfrm>
            <a:off x="467544" y="2279154"/>
            <a:ext cx="8435280" cy="2299692"/>
          </a:xfrm>
        </p:spPr>
        <p:txBody>
          <a:bodyPr>
            <a:normAutofit fontScale="90000"/>
          </a:bodyPr>
          <a:lstStyle/>
          <a:p>
            <a:r>
              <a:rPr lang="fr-FR" sz="2700" i="1" dirty="0">
                <a:latin typeface="Grotesque" panose="020F0502020204030204" pitchFamily="34" charset="0"/>
                <a:cs typeface="Grotesque" panose="020F0502020204030204" pitchFamily="34" charset="0"/>
              </a:rPr>
              <a:t>« Que veulent les êtres humains, par essence êtres sociaux, dans l'habiter ? Ils veulent un espace souple, appropriable, aussi bien à l'échelle de la vie privée  qu’à celle de la ville publique, de l’agglomération et du paysage. »</a:t>
            </a:r>
            <a:br>
              <a:rPr lang="fr-FR" sz="2700" i="1" dirty="0">
                <a:latin typeface="Grotesque" panose="020F0502020204030204" pitchFamily="34" charset="0"/>
                <a:cs typeface="Grotesque" panose="020F0502020204030204" pitchFamily="34" charset="0"/>
              </a:rPr>
            </a:br>
            <a:br>
              <a:rPr lang="fr-FR" sz="2700" i="1" dirty="0">
                <a:latin typeface="Grotesque" panose="020F0502020204030204" pitchFamily="34" charset="0"/>
                <a:cs typeface="Grotesque" panose="020F0502020204030204" pitchFamily="34" charset="0"/>
              </a:rPr>
            </a:br>
            <a:r>
              <a:rPr lang="fr-FR" sz="2700" i="1" dirty="0">
                <a:latin typeface="Grotesque" panose="020F0502020204030204" pitchFamily="34" charset="0"/>
                <a:cs typeface="Grotesque" panose="020F0502020204030204" pitchFamily="34" charset="0"/>
              </a:rPr>
              <a:t>— Henri Lefebvre</a:t>
            </a:r>
            <a:endParaRPr lang="fr-FR" b="1" dirty="0">
              <a:latin typeface="Grotesque" panose="020F0502020204030204" pitchFamily="34" charset="0"/>
              <a:cs typeface="Grotesque" panose="020F0502020204030204" pitchFamily="34" charset="0"/>
            </a:endParaRPr>
          </a:p>
        </p:txBody>
      </p:sp>
    </p:spTree>
    <p:extLst>
      <p:ext uri="{BB962C8B-B14F-4D97-AF65-F5344CB8AC3E}">
        <p14:creationId xmlns:p14="http://schemas.microsoft.com/office/powerpoint/2010/main" val="4258883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690E91-269C-314A-A43B-2B8AE574FF6B}"/>
              </a:ext>
            </a:extLst>
          </p:cNvPr>
          <p:cNvSpPr>
            <a:spLocks noGrp="1"/>
          </p:cNvSpPr>
          <p:nvPr>
            <p:ph type="title"/>
          </p:nvPr>
        </p:nvSpPr>
        <p:spPr>
          <a:xfrm>
            <a:off x="822412" y="2279154"/>
            <a:ext cx="7499176" cy="2299692"/>
          </a:xfrm>
        </p:spPr>
        <p:txBody>
          <a:bodyPr>
            <a:normAutofit fontScale="90000"/>
          </a:bodyPr>
          <a:lstStyle/>
          <a:p>
            <a:r>
              <a:rPr lang="fr-FR" sz="2700" i="1" dirty="0">
                <a:latin typeface="Grotesque" panose="020F0502020204030204" pitchFamily="34" charset="0"/>
                <a:cs typeface="Grotesque" panose="020F0502020204030204" pitchFamily="34" charset="0"/>
              </a:rPr>
              <a:t>« Les êtres humains ne vivent pas dans le monde tel qu’il est, mais dans le monde tel qu’ils le voient, et, en tant qu’acteurs, ils se comportent selon leur représentation de l’espace. »</a:t>
            </a:r>
            <a:br>
              <a:rPr lang="fr-FR" sz="2700" i="1" dirty="0">
                <a:latin typeface="Grotesque" panose="020F0502020204030204" pitchFamily="34" charset="0"/>
                <a:cs typeface="Grotesque" panose="020F0502020204030204" pitchFamily="34" charset="0"/>
              </a:rPr>
            </a:br>
            <a:br>
              <a:rPr lang="fr-FR" sz="2700" i="1" dirty="0">
                <a:latin typeface="Grotesque" panose="020F0502020204030204" pitchFamily="34" charset="0"/>
                <a:cs typeface="Grotesque" panose="020F0502020204030204" pitchFamily="34" charset="0"/>
              </a:rPr>
            </a:br>
            <a:r>
              <a:rPr lang="fr-FR" sz="2700" i="1" dirty="0">
                <a:latin typeface="Grotesque" panose="020F0502020204030204" pitchFamily="34" charset="0"/>
                <a:cs typeface="Grotesque" panose="020F0502020204030204" pitchFamily="34" charset="0"/>
              </a:rPr>
              <a:t>— Armand Frémont</a:t>
            </a:r>
            <a:endParaRPr lang="fr-FR" b="1" dirty="0">
              <a:latin typeface="Grotesque" panose="020F0502020204030204" pitchFamily="34" charset="0"/>
              <a:cs typeface="Grotesque" panose="020F0502020204030204" pitchFamily="34" charset="0"/>
            </a:endParaRPr>
          </a:p>
        </p:txBody>
      </p:sp>
    </p:spTree>
    <p:extLst>
      <p:ext uri="{BB962C8B-B14F-4D97-AF65-F5344CB8AC3E}">
        <p14:creationId xmlns:p14="http://schemas.microsoft.com/office/powerpoint/2010/main" val="2848442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690E91-269C-314A-A43B-2B8AE574FF6B}"/>
              </a:ext>
            </a:extLst>
          </p:cNvPr>
          <p:cNvSpPr>
            <a:spLocks noGrp="1"/>
          </p:cNvSpPr>
          <p:nvPr>
            <p:ph type="title"/>
          </p:nvPr>
        </p:nvSpPr>
        <p:spPr>
          <a:xfrm>
            <a:off x="323528" y="2857500"/>
            <a:ext cx="8424936" cy="1143000"/>
          </a:xfrm>
        </p:spPr>
        <p:txBody>
          <a:bodyPr>
            <a:normAutofit fontScale="90000"/>
          </a:bodyPr>
          <a:lstStyle/>
          <a:p>
            <a:r>
              <a:rPr lang="fr-FR" dirty="0">
                <a:latin typeface="Trade Gothic LT Std" pitchFamily="2" charset="0"/>
              </a:rPr>
              <a:t>Entre nos « modes de vie » </a:t>
            </a:r>
            <a:br>
              <a:rPr lang="fr-FR" dirty="0">
                <a:latin typeface="Trade Gothic LT Std" pitchFamily="2" charset="0"/>
              </a:rPr>
            </a:br>
            <a:r>
              <a:rPr lang="fr-FR" dirty="0">
                <a:latin typeface="Trade Gothic LT Std" pitchFamily="2" charset="0"/>
              </a:rPr>
              <a:t>et nos « modes d’habiter »… </a:t>
            </a:r>
            <a:r>
              <a:rPr lang="fr-FR" b="1" dirty="0">
                <a:latin typeface="Trade Gothic LT Std Bold" pitchFamily="2" charset="0"/>
              </a:rPr>
              <a:t>l’architecture</a:t>
            </a:r>
          </a:p>
        </p:txBody>
      </p:sp>
    </p:spTree>
    <p:extLst>
      <p:ext uri="{BB962C8B-B14F-4D97-AF65-F5344CB8AC3E}">
        <p14:creationId xmlns:p14="http://schemas.microsoft.com/office/powerpoint/2010/main" val="4219047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27584" y="796731"/>
            <a:ext cx="7488832" cy="5264537"/>
          </a:xfrm>
          <a:prstGeom prst="rect">
            <a:avLst/>
          </a:prstGeom>
        </p:spPr>
      </p:pic>
      <p:sp>
        <p:nvSpPr>
          <p:cNvPr id="2" name="Rectangle 1">
            <a:extLst>
              <a:ext uri="{FF2B5EF4-FFF2-40B4-BE49-F238E27FC236}">
                <a16:creationId xmlns:a16="http://schemas.microsoft.com/office/drawing/2014/main" id="{8AB0B503-1046-6574-867B-58970BC3355A}"/>
              </a:ext>
            </a:extLst>
          </p:cNvPr>
          <p:cNvSpPr/>
          <p:nvPr/>
        </p:nvSpPr>
        <p:spPr>
          <a:xfrm>
            <a:off x="827584" y="6090342"/>
            <a:ext cx="1877437" cy="307777"/>
          </a:xfrm>
          <a:prstGeom prst="rect">
            <a:avLst/>
          </a:prstGeom>
        </p:spPr>
        <p:txBody>
          <a:bodyPr wrap="none">
            <a:spAutoFit/>
          </a:bodyPr>
          <a:lstStyle/>
          <a:p>
            <a:r>
              <a:rPr lang="fr-FR" sz="1400" dirty="0">
                <a:latin typeface="Trade Gothic LT Std" pitchFamily="2" charset="0"/>
              </a:rPr>
              <a:t>Dessin : Jim </a:t>
            </a:r>
            <a:r>
              <a:rPr lang="fr-FR" sz="1400" dirty="0" err="1">
                <a:latin typeface="Trade Gothic LT Std" pitchFamily="2" charset="0"/>
              </a:rPr>
              <a:t>Vermoch</a:t>
            </a:r>
            <a:endParaRPr lang="fr-FR" sz="1400" dirty="0">
              <a:latin typeface="Trade Gothic LT Std" pitchFamily="2" charset="0"/>
            </a:endParaRPr>
          </a:p>
        </p:txBody>
      </p:sp>
    </p:spTree>
    <p:extLst>
      <p:ext uri="{BB962C8B-B14F-4D97-AF65-F5344CB8AC3E}">
        <p14:creationId xmlns:p14="http://schemas.microsoft.com/office/powerpoint/2010/main" val="3790073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617612" y="838200"/>
            <a:ext cx="3908776" cy="5181600"/>
          </a:xfrm>
          <a:prstGeom prst="rect">
            <a:avLst/>
          </a:prstGeom>
        </p:spPr>
      </p:pic>
      <p:sp>
        <p:nvSpPr>
          <p:cNvPr id="2" name="Rectangle 1">
            <a:extLst>
              <a:ext uri="{FF2B5EF4-FFF2-40B4-BE49-F238E27FC236}">
                <a16:creationId xmlns:a16="http://schemas.microsoft.com/office/drawing/2014/main" id="{833742D2-D966-E3AD-C573-DF4E6DFE7121}"/>
              </a:ext>
            </a:extLst>
          </p:cNvPr>
          <p:cNvSpPr/>
          <p:nvPr/>
        </p:nvSpPr>
        <p:spPr>
          <a:xfrm>
            <a:off x="827584" y="6090342"/>
            <a:ext cx="686406" cy="307777"/>
          </a:xfrm>
          <a:prstGeom prst="rect">
            <a:avLst/>
          </a:prstGeom>
        </p:spPr>
        <p:txBody>
          <a:bodyPr wrap="none">
            <a:spAutoFit/>
          </a:bodyPr>
          <a:lstStyle/>
          <a:p>
            <a:r>
              <a:rPr lang="fr-FR" sz="1400" dirty="0">
                <a:latin typeface="Trade Gothic LT Std" pitchFamily="2" charset="0"/>
              </a:rPr>
              <a:t>Le tipi</a:t>
            </a:r>
          </a:p>
        </p:txBody>
      </p:sp>
    </p:spTree>
    <p:extLst>
      <p:ext uri="{BB962C8B-B14F-4D97-AF65-F5344CB8AC3E}">
        <p14:creationId xmlns:p14="http://schemas.microsoft.com/office/powerpoint/2010/main" val="2397653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7544" y="1124744"/>
            <a:ext cx="5377724" cy="3024336"/>
          </a:xfrm>
          <a:prstGeom prst="rect">
            <a:avLst/>
          </a:prstGeom>
        </p:spPr>
      </p:pic>
      <p:pic>
        <p:nvPicPr>
          <p:cNvPr id="2" name="Image 1">
            <a:extLst>
              <a:ext uri="{FF2B5EF4-FFF2-40B4-BE49-F238E27FC236}">
                <a16:creationId xmlns:a16="http://schemas.microsoft.com/office/drawing/2014/main" id="{459D043E-74E7-41A0-6B8F-444B41751C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08104" y="4323684"/>
            <a:ext cx="3347236" cy="2232248"/>
          </a:xfrm>
          <a:prstGeom prst="rect">
            <a:avLst/>
          </a:prstGeom>
        </p:spPr>
      </p:pic>
      <p:sp>
        <p:nvSpPr>
          <p:cNvPr id="4" name="Rectangle 3">
            <a:extLst>
              <a:ext uri="{FF2B5EF4-FFF2-40B4-BE49-F238E27FC236}">
                <a16:creationId xmlns:a16="http://schemas.microsoft.com/office/drawing/2014/main" id="{75A37964-5CAB-24E8-5D9B-A270AA254097}"/>
              </a:ext>
            </a:extLst>
          </p:cNvPr>
          <p:cNvSpPr/>
          <p:nvPr/>
        </p:nvSpPr>
        <p:spPr>
          <a:xfrm>
            <a:off x="827584" y="6090342"/>
            <a:ext cx="906017" cy="307777"/>
          </a:xfrm>
          <a:prstGeom prst="rect">
            <a:avLst/>
          </a:prstGeom>
        </p:spPr>
        <p:txBody>
          <a:bodyPr wrap="none">
            <a:spAutoFit/>
          </a:bodyPr>
          <a:lstStyle/>
          <a:p>
            <a:r>
              <a:rPr lang="fr-FR" sz="1400" dirty="0">
                <a:latin typeface="Trade Gothic LT Std" pitchFamily="2" charset="0"/>
              </a:rPr>
              <a:t>La yourte</a:t>
            </a:r>
          </a:p>
        </p:txBody>
      </p:sp>
    </p:spTree>
    <p:extLst>
      <p:ext uri="{BB962C8B-B14F-4D97-AF65-F5344CB8AC3E}">
        <p14:creationId xmlns:p14="http://schemas.microsoft.com/office/powerpoint/2010/main" val="35807021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72000" y="972168"/>
            <a:ext cx="4176464" cy="5568619"/>
          </a:xfrm>
          <a:prstGeom prst="rect">
            <a:avLst/>
          </a:prstGeom>
        </p:spPr>
      </p:pic>
      <p:pic>
        <p:nvPicPr>
          <p:cNvPr id="2" name="Image 1">
            <a:extLst>
              <a:ext uri="{FF2B5EF4-FFF2-40B4-BE49-F238E27FC236}">
                <a16:creationId xmlns:a16="http://schemas.microsoft.com/office/drawing/2014/main" id="{459D043E-74E7-41A0-6B8F-444B41751C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528" y="976360"/>
            <a:ext cx="3888432" cy="2919182"/>
          </a:xfrm>
          <a:prstGeom prst="rect">
            <a:avLst/>
          </a:prstGeom>
        </p:spPr>
      </p:pic>
    </p:spTree>
    <p:extLst>
      <p:ext uri="{BB962C8B-B14F-4D97-AF65-F5344CB8AC3E}">
        <p14:creationId xmlns:p14="http://schemas.microsoft.com/office/powerpoint/2010/main" val="3212213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4587" y="693440"/>
            <a:ext cx="7294826" cy="5471119"/>
          </a:xfrm>
          <a:prstGeom prst="rect">
            <a:avLst/>
          </a:prstGeom>
        </p:spPr>
      </p:pic>
    </p:spTree>
    <p:extLst>
      <p:ext uri="{BB962C8B-B14F-4D97-AF65-F5344CB8AC3E}">
        <p14:creationId xmlns:p14="http://schemas.microsoft.com/office/powerpoint/2010/main" val="2934687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18064" y="1232595"/>
            <a:ext cx="6507870" cy="4392810"/>
          </a:xfrm>
          <a:prstGeom prst="rect">
            <a:avLst/>
          </a:prstGeom>
        </p:spPr>
      </p:pic>
      <p:sp>
        <p:nvSpPr>
          <p:cNvPr id="2" name="Rectangle 1">
            <a:extLst>
              <a:ext uri="{FF2B5EF4-FFF2-40B4-BE49-F238E27FC236}">
                <a16:creationId xmlns:a16="http://schemas.microsoft.com/office/drawing/2014/main" id="{833742D2-D966-E3AD-C573-DF4E6DFE7121}"/>
              </a:ext>
            </a:extLst>
          </p:cNvPr>
          <p:cNvSpPr/>
          <p:nvPr/>
        </p:nvSpPr>
        <p:spPr>
          <a:xfrm>
            <a:off x="827584" y="6090342"/>
            <a:ext cx="777777" cy="307777"/>
          </a:xfrm>
          <a:prstGeom prst="rect">
            <a:avLst/>
          </a:prstGeom>
        </p:spPr>
        <p:txBody>
          <a:bodyPr wrap="none">
            <a:spAutoFit/>
          </a:bodyPr>
          <a:lstStyle/>
          <a:p>
            <a:r>
              <a:rPr lang="fr-FR" sz="1400" dirty="0">
                <a:latin typeface="Trade Gothic LT Std" pitchFamily="2" charset="0"/>
              </a:rPr>
              <a:t>La case</a:t>
            </a:r>
          </a:p>
        </p:txBody>
      </p:sp>
    </p:spTree>
    <p:extLst>
      <p:ext uri="{BB962C8B-B14F-4D97-AF65-F5344CB8AC3E}">
        <p14:creationId xmlns:p14="http://schemas.microsoft.com/office/powerpoint/2010/main" val="3441212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63688" y="952750"/>
            <a:ext cx="5616624" cy="5597232"/>
          </a:xfrm>
          <a:prstGeom prst="rect">
            <a:avLst/>
          </a:prstGeom>
        </p:spPr>
      </p:pic>
    </p:spTree>
    <p:extLst>
      <p:ext uri="{BB962C8B-B14F-4D97-AF65-F5344CB8AC3E}">
        <p14:creationId xmlns:p14="http://schemas.microsoft.com/office/powerpoint/2010/main" val="12430981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95535" y="1124744"/>
            <a:ext cx="4176464" cy="4176464"/>
          </a:xfrm>
          <a:prstGeom prst="rect">
            <a:avLst/>
          </a:prstGeom>
        </p:spPr>
      </p:pic>
      <p:pic>
        <p:nvPicPr>
          <p:cNvPr id="2" name="Image 1">
            <a:extLst>
              <a:ext uri="{FF2B5EF4-FFF2-40B4-BE49-F238E27FC236}">
                <a16:creationId xmlns:a16="http://schemas.microsoft.com/office/drawing/2014/main" id="{459D043E-74E7-41A0-6B8F-444B41751C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60033" y="1130449"/>
            <a:ext cx="3888432" cy="2913731"/>
          </a:xfrm>
          <a:prstGeom prst="rect">
            <a:avLst/>
          </a:prstGeom>
        </p:spPr>
      </p:pic>
      <p:sp>
        <p:nvSpPr>
          <p:cNvPr id="4" name="Rectangle 3">
            <a:extLst>
              <a:ext uri="{FF2B5EF4-FFF2-40B4-BE49-F238E27FC236}">
                <a16:creationId xmlns:a16="http://schemas.microsoft.com/office/drawing/2014/main" id="{DD1F1C8F-87D7-BAC6-7F1E-A17BB8DEFA83}"/>
              </a:ext>
            </a:extLst>
          </p:cNvPr>
          <p:cNvSpPr/>
          <p:nvPr/>
        </p:nvSpPr>
        <p:spPr>
          <a:xfrm>
            <a:off x="5566184" y="5877272"/>
            <a:ext cx="3182281" cy="523220"/>
          </a:xfrm>
          <a:prstGeom prst="rect">
            <a:avLst/>
          </a:prstGeom>
        </p:spPr>
        <p:txBody>
          <a:bodyPr wrap="none">
            <a:spAutoFit/>
          </a:bodyPr>
          <a:lstStyle/>
          <a:p>
            <a:r>
              <a:rPr lang="fr-FR" sz="1400" b="1" dirty="0">
                <a:latin typeface="Trade Gothic LT Std Bold" pitchFamily="2" charset="0"/>
              </a:rPr>
              <a:t>Ferme restaurée à </a:t>
            </a:r>
            <a:r>
              <a:rPr lang="fr-FR" sz="1400" b="1" dirty="0" err="1">
                <a:latin typeface="Trade Gothic LT Std Bold" pitchFamily="2" charset="0"/>
              </a:rPr>
              <a:t>Hourré</a:t>
            </a:r>
            <a:r>
              <a:rPr lang="fr-FR" sz="1400" b="1" dirty="0">
                <a:latin typeface="Trade Gothic LT Std Bold" pitchFamily="2" charset="0"/>
              </a:rPr>
              <a:t> (Pays-Basque)</a:t>
            </a:r>
          </a:p>
          <a:p>
            <a:r>
              <a:rPr lang="fr-FR" sz="1400" dirty="0">
                <a:latin typeface="Trade Gothic LT Std" pitchFamily="2" charset="0"/>
              </a:rPr>
              <a:t>(architectes collectif Encore)</a:t>
            </a:r>
          </a:p>
        </p:txBody>
      </p:sp>
    </p:spTree>
    <p:extLst>
      <p:ext uri="{BB962C8B-B14F-4D97-AF65-F5344CB8AC3E}">
        <p14:creationId xmlns:p14="http://schemas.microsoft.com/office/powerpoint/2010/main" val="5928124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5400000">
            <a:off x="5590706" y="3743069"/>
            <a:ext cx="3197392" cy="2398044"/>
          </a:xfrm>
          <a:prstGeom prst="rect">
            <a:avLst/>
          </a:prstGeom>
        </p:spPr>
      </p:pic>
      <p:pic>
        <p:nvPicPr>
          <p:cNvPr id="2" name="Image 1">
            <a:extLst>
              <a:ext uri="{FF2B5EF4-FFF2-40B4-BE49-F238E27FC236}">
                <a16:creationId xmlns:a16="http://schemas.microsoft.com/office/drawing/2014/main" id="{459D043E-74E7-41A0-6B8F-444B41751C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90380" y="1039999"/>
            <a:ext cx="2732385" cy="2049289"/>
          </a:xfrm>
          <a:prstGeom prst="rect">
            <a:avLst/>
          </a:prstGeom>
        </p:spPr>
      </p:pic>
      <p:pic>
        <p:nvPicPr>
          <p:cNvPr id="4" name="Image 3">
            <a:extLst>
              <a:ext uri="{FF2B5EF4-FFF2-40B4-BE49-F238E27FC236}">
                <a16:creationId xmlns:a16="http://schemas.microsoft.com/office/drawing/2014/main" id="{657F54EA-341B-ADC2-B359-25120011034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3527" y="973198"/>
            <a:ext cx="5482647" cy="4111985"/>
          </a:xfrm>
          <a:prstGeom prst="rect">
            <a:avLst/>
          </a:prstGeom>
        </p:spPr>
      </p:pic>
      <p:sp>
        <p:nvSpPr>
          <p:cNvPr id="6" name="Rectangle 5">
            <a:extLst>
              <a:ext uri="{FF2B5EF4-FFF2-40B4-BE49-F238E27FC236}">
                <a16:creationId xmlns:a16="http://schemas.microsoft.com/office/drawing/2014/main" id="{53D76FB2-1B54-22FC-7F5E-64CCE47CF4B2}"/>
              </a:ext>
            </a:extLst>
          </p:cNvPr>
          <p:cNvSpPr/>
          <p:nvPr/>
        </p:nvSpPr>
        <p:spPr>
          <a:xfrm>
            <a:off x="323527" y="5884802"/>
            <a:ext cx="3049233" cy="523220"/>
          </a:xfrm>
          <a:prstGeom prst="rect">
            <a:avLst/>
          </a:prstGeom>
        </p:spPr>
        <p:txBody>
          <a:bodyPr wrap="none">
            <a:spAutoFit/>
          </a:bodyPr>
          <a:lstStyle/>
          <a:p>
            <a:r>
              <a:rPr lang="fr-FR" sz="1400" b="1" dirty="0">
                <a:latin typeface="Trade Gothic LT Std Bold" pitchFamily="2" charset="0"/>
              </a:rPr>
              <a:t>Habitat participatif Calmette, Caen</a:t>
            </a:r>
          </a:p>
          <a:p>
            <a:r>
              <a:rPr lang="fr-FR" sz="1400" dirty="0">
                <a:latin typeface="Trade Gothic LT Std" pitchFamily="2" charset="0"/>
              </a:rPr>
              <a:t>(architectes JVA et l’</a:t>
            </a:r>
            <a:r>
              <a:rPr lang="fr-FR" sz="1400" dirty="0" err="1">
                <a:latin typeface="Trade Gothic LT Std" pitchFamily="2" charset="0"/>
              </a:rPr>
              <a:t>archiviolette</a:t>
            </a:r>
            <a:r>
              <a:rPr lang="fr-FR" sz="1400" dirty="0">
                <a:latin typeface="Trade Gothic LT Std" pitchFamily="2" charset="0"/>
              </a:rPr>
              <a:t>)</a:t>
            </a:r>
          </a:p>
        </p:txBody>
      </p:sp>
    </p:spTree>
    <p:extLst>
      <p:ext uri="{BB962C8B-B14F-4D97-AF65-F5344CB8AC3E}">
        <p14:creationId xmlns:p14="http://schemas.microsoft.com/office/powerpoint/2010/main" val="42043540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2748423" y="317213"/>
            <a:ext cx="3647153" cy="369332"/>
          </a:xfrm>
          <a:prstGeom prst="rect">
            <a:avLst/>
          </a:prstGeom>
        </p:spPr>
        <p:txBody>
          <a:bodyPr wrap="none">
            <a:spAutoFit/>
          </a:bodyPr>
          <a:lstStyle/>
          <a:p>
            <a:pPr algn="r"/>
            <a:r>
              <a:rPr lang="fr-FR" b="1" dirty="0">
                <a:latin typeface="Trade Gothic LT Std Bold" pitchFamily="2" charset="0"/>
              </a:rPr>
              <a:t>Comment est-ce qu’on habite… ici ?</a:t>
            </a:r>
          </a:p>
        </p:txBody>
      </p:sp>
      <p:pic>
        <p:nvPicPr>
          <p:cNvPr id="2" name="Image 1">
            <a:extLst>
              <a:ext uri="{FF2B5EF4-FFF2-40B4-BE49-F238E27FC236}">
                <a16:creationId xmlns:a16="http://schemas.microsoft.com/office/drawing/2014/main" id="{459D043E-74E7-41A0-6B8F-444B41751C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70132" y="1201641"/>
            <a:ext cx="2950341" cy="4423114"/>
          </a:xfrm>
          <a:prstGeom prst="rect">
            <a:avLst/>
          </a:prstGeom>
        </p:spPr>
      </p:pic>
      <p:pic>
        <p:nvPicPr>
          <p:cNvPr id="4" name="Image 3">
            <a:extLst>
              <a:ext uri="{FF2B5EF4-FFF2-40B4-BE49-F238E27FC236}">
                <a16:creationId xmlns:a16="http://schemas.microsoft.com/office/drawing/2014/main" id="{657F54EA-341B-ADC2-B359-25120011034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3527" y="1201641"/>
            <a:ext cx="5482647" cy="3655098"/>
          </a:xfrm>
          <a:prstGeom prst="rect">
            <a:avLst/>
          </a:prstGeom>
        </p:spPr>
      </p:pic>
      <p:sp>
        <p:nvSpPr>
          <p:cNvPr id="6" name="Rectangle 5">
            <a:extLst>
              <a:ext uri="{FF2B5EF4-FFF2-40B4-BE49-F238E27FC236}">
                <a16:creationId xmlns:a16="http://schemas.microsoft.com/office/drawing/2014/main" id="{53D76FB2-1B54-22FC-7F5E-64CCE47CF4B2}"/>
              </a:ext>
            </a:extLst>
          </p:cNvPr>
          <p:cNvSpPr/>
          <p:nvPr/>
        </p:nvSpPr>
        <p:spPr>
          <a:xfrm>
            <a:off x="323527" y="5884802"/>
            <a:ext cx="2986715" cy="523220"/>
          </a:xfrm>
          <a:prstGeom prst="rect">
            <a:avLst/>
          </a:prstGeom>
        </p:spPr>
        <p:txBody>
          <a:bodyPr wrap="none">
            <a:spAutoFit/>
          </a:bodyPr>
          <a:lstStyle/>
          <a:p>
            <a:r>
              <a:rPr lang="fr-FR" sz="1400" b="1" dirty="0">
                <a:latin typeface="Trade Gothic LT Std Bold" pitchFamily="2" charset="0"/>
              </a:rPr>
              <a:t>Habitat participatif Pop </a:t>
            </a:r>
            <a:r>
              <a:rPr lang="fr-FR" sz="1400" b="1" dirty="0" err="1">
                <a:latin typeface="Trade Gothic LT Std Bold" pitchFamily="2" charset="0"/>
              </a:rPr>
              <a:t>Act</a:t>
            </a:r>
            <a:r>
              <a:rPr lang="fr-FR" sz="1400" b="1" dirty="0">
                <a:latin typeface="Trade Gothic LT Std Bold" pitchFamily="2" charset="0"/>
              </a:rPr>
              <a:t>, Le Havre</a:t>
            </a:r>
          </a:p>
          <a:p>
            <a:r>
              <a:rPr lang="fr-FR" sz="1400" dirty="0">
                <a:latin typeface="Trade Gothic LT Std" pitchFamily="2" charset="0"/>
              </a:rPr>
              <a:t>(architectes </a:t>
            </a:r>
            <a:r>
              <a:rPr lang="fr-FR" sz="1400" dirty="0" err="1">
                <a:latin typeface="Trade Gothic LT Std" pitchFamily="2" charset="0"/>
              </a:rPr>
              <a:t>Bettinger</a:t>
            </a:r>
            <a:r>
              <a:rPr lang="fr-FR" sz="1400" dirty="0">
                <a:latin typeface="Trade Gothic LT Std" pitchFamily="2" charset="0"/>
              </a:rPr>
              <a:t>-Desplanques)</a:t>
            </a:r>
          </a:p>
        </p:txBody>
      </p:sp>
    </p:spTree>
    <p:extLst>
      <p:ext uri="{BB962C8B-B14F-4D97-AF65-F5344CB8AC3E}">
        <p14:creationId xmlns:p14="http://schemas.microsoft.com/office/powerpoint/2010/main" val="15006615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17A870-3D78-BF49-BB10-686357629899}"/>
              </a:ext>
            </a:extLst>
          </p:cNvPr>
          <p:cNvSpPr/>
          <p:nvPr/>
        </p:nvSpPr>
        <p:spPr>
          <a:xfrm>
            <a:off x="3421684" y="373169"/>
            <a:ext cx="2300631" cy="369332"/>
          </a:xfrm>
          <a:prstGeom prst="rect">
            <a:avLst/>
          </a:prstGeom>
        </p:spPr>
        <p:txBody>
          <a:bodyPr wrap="none">
            <a:spAutoFit/>
          </a:bodyPr>
          <a:lstStyle/>
          <a:p>
            <a:pPr algn="r"/>
            <a:r>
              <a:rPr lang="fr-FR" b="1" dirty="0">
                <a:latin typeface="Trade Gothic LT Std Bold" pitchFamily="2" charset="0"/>
              </a:rPr>
              <a:t>Pour aller plus loin….</a:t>
            </a:r>
          </a:p>
        </p:txBody>
      </p:sp>
      <p:pic>
        <p:nvPicPr>
          <p:cNvPr id="2" name="Image 1">
            <a:extLst>
              <a:ext uri="{FF2B5EF4-FFF2-40B4-BE49-F238E27FC236}">
                <a16:creationId xmlns:a16="http://schemas.microsoft.com/office/drawing/2014/main" id="{459D043E-74E7-41A0-6B8F-444B41751C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57759" y="1124744"/>
            <a:ext cx="2127850" cy="2740672"/>
          </a:xfrm>
          <a:prstGeom prst="rect">
            <a:avLst/>
          </a:prstGeom>
        </p:spPr>
      </p:pic>
      <p:pic>
        <p:nvPicPr>
          <p:cNvPr id="8" name="Image 7">
            <a:extLst>
              <a:ext uri="{FF2B5EF4-FFF2-40B4-BE49-F238E27FC236}">
                <a16:creationId xmlns:a16="http://schemas.microsoft.com/office/drawing/2014/main" id="{5D7A13E7-7E3C-E3CD-96AC-3B62DE65C6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01240" y="3927983"/>
            <a:ext cx="2040887" cy="2740672"/>
          </a:xfrm>
          <a:prstGeom prst="rect">
            <a:avLst/>
          </a:prstGeom>
        </p:spPr>
      </p:pic>
      <p:pic>
        <p:nvPicPr>
          <p:cNvPr id="9" name="Image 8">
            <a:extLst>
              <a:ext uri="{FF2B5EF4-FFF2-40B4-BE49-F238E27FC236}">
                <a16:creationId xmlns:a16="http://schemas.microsoft.com/office/drawing/2014/main" id="{F5B01F0E-1ACE-7F0D-AFC1-1BEC4FEB4E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47906" y="3927983"/>
            <a:ext cx="2121879" cy="2740672"/>
          </a:xfrm>
          <a:prstGeom prst="rect">
            <a:avLst/>
          </a:prstGeom>
        </p:spPr>
      </p:pic>
      <p:pic>
        <p:nvPicPr>
          <p:cNvPr id="10" name="Image 9">
            <a:extLst>
              <a:ext uri="{FF2B5EF4-FFF2-40B4-BE49-F238E27FC236}">
                <a16:creationId xmlns:a16="http://schemas.microsoft.com/office/drawing/2014/main" id="{2C3C5552-0223-ABB1-7571-6932C0A8E3C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1550" y="1124744"/>
            <a:ext cx="1754591" cy="2740672"/>
          </a:xfrm>
          <a:prstGeom prst="rect">
            <a:avLst/>
          </a:prstGeom>
        </p:spPr>
      </p:pic>
    </p:spTree>
    <p:extLst>
      <p:ext uri="{BB962C8B-B14F-4D97-AF65-F5344CB8AC3E}">
        <p14:creationId xmlns:p14="http://schemas.microsoft.com/office/powerpoint/2010/main" val="1981950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B5383425-E204-6A47-9CBA-D5EE89DF3E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15816" y="4437112"/>
            <a:ext cx="904778" cy="1440000"/>
          </a:xfrm>
          <a:prstGeom prst="rect">
            <a:avLst/>
          </a:prstGeom>
        </p:spPr>
      </p:pic>
      <p:pic>
        <p:nvPicPr>
          <p:cNvPr id="11" name="Image 10">
            <a:extLst>
              <a:ext uri="{FF2B5EF4-FFF2-40B4-BE49-F238E27FC236}">
                <a16:creationId xmlns:a16="http://schemas.microsoft.com/office/drawing/2014/main" id="{BA9C6C0B-DBBA-7449-90A2-2F57A87B6F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1906" y="4437112"/>
            <a:ext cx="2236331" cy="1440000"/>
          </a:xfrm>
          <a:prstGeom prst="rect">
            <a:avLst/>
          </a:prstGeom>
        </p:spPr>
      </p:pic>
      <p:sp>
        <p:nvSpPr>
          <p:cNvPr id="6" name="ZoneTexte 5">
            <a:extLst>
              <a:ext uri="{FF2B5EF4-FFF2-40B4-BE49-F238E27FC236}">
                <a16:creationId xmlns:a16="http://schemas.microsoft.com/office/drawing/2014/main" id="{CFF1F0B7-7DB3-7446-8919-E95AEAD68495}"/>
              </a:ext>
            </a:extLst>
          </p:cNvPr>
          <p:cNvSpPr txBox="1"/>
          <p:nvPr/>
        </p:nvSpPr>
        <p:spPr>
          <a:xfrm>
            <a:off x="791580" y="1985327"/>
            <a:ext cx="7560840" cy="1446550"/>
          </a:xfrm>
          <a:prstGeom prst="rect">
            <a:avLst/>
          </a:prstGeom>
          <a:noFill/>
        </p:spPr>
        <p:txBody>
          <a:bodyPr wrap="square" rtlCol="0">
            <a:spAutoFit/>
          </a:bodyPr>
          <a:lstStyle/>
          <a:p>
            <a:pPr algn="ctr"/>
            <a:r>
              <a:rPr lang="fr-FR" sz="4400" b="1" dirty="0">
                <a:latin typeface="Trade Gothic LT Std Bold" pitchFamily="2" charset="0"/>
              </a:rPr>
              <a:t>bonnes Journées de l’architecture à toutes et tous !</a:t>
            </a:r>
          </a:p>
        </p:txBody>
      </p:sp>
    </p:spTree>
    <p:extLst>
      <p:ext uri="{BB962C8B-B14F-4D97-AF65-F5344CB8AC3E}">
        <p14:creationId xmlns:p14="http://schemas.microsoft.com/office/powerpoint/2010/main" val="626799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4587" y="693440"/>
            <a:ext cx="7294825" cy="5471119"/>
          </a:xfrm>
          <a:prstGeom prst="rect">
            <a:avLst/>
          </a:prstGeom>
        </p:spPr>
      </p:pic>
    </p:spTree>
    <p:extLst>
      <p:ext uri="{BB962C8B-B14F-4D97-AF65-F5344CB8AC3E}">
        <p14:creationId xmlns:p14="http://schemas.microsoft.com/office/powerpoint/2010/main" val="1409791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4588" y="1005762"/>
            <a:ext cx="7294823" cy="4846475"/>
          </a:xfrm>
          <a:prstGeom prst="rect">
            <a:avLst/>
          </a:prstGeom>
        </p:spPr>
      </p:pic>
    </p:spTree>
    <p:extLst>
      <p:ext uri="{BB962C8B-B14F-4D97-AF65-F5344CB8AC3E}">
        <p14:creationId xmlns:p14="http://schemas.microsoft.com/office/powerpoint/2010/main" val="484052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4587" y="1005762"/>
            <a:ext cx="7294825" cy="4846475"/>
          </a:xfrm>
          <a:prstGeom prst="rect">
            <a:avLst/>
          </a:prstGeom>
        </p:spPr>
      </p:pic>
    </p:spTree>
    <p:extLst>
      <p:ext uri="{BB962C8B-B14F-4D97-AF65-F5344CB8AC3E}">
        <p14:creationId xmlns:p14="http://schemas.microsoft.com/office/powerpoint/2010/main" val="1166590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4588" y="1006510"/>
            <a:ext cx="7294823" cy="4844978"/>
          </a:xfrm>
          <a:prstGeom prst="rect">
            <a:avLst/>
          </a:prstGeom>
        </p:spPr>
      </p:pic>
    </p:spTree>
    <p:extLst>
      <p:ext uri="{BB962C8B-B14F-4D97-AF65-F5344CB8AC3E}">
        <p14:creationId xmlns:p14="http://schemas.microsoft.com/office/powerpoint/2010/main" val="739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25714" y="1006510"/>
            <a:ext cx="7292570" cy="4844978"/>
          </a:xfrm>
          <a:prstGeom prst="rect">
            <a:avLst/>
          </a:prstGeom>
        </p:spPr>
      </p:pic>
    </p:spTree>
    <p:extLst>
      <p:ext uri="{BB962C8B-B14F-4D97-AF65-F5344CB8AC3E}">
        <p14:creationId xmlns:p14="http://schemas.microsoft.com/office/powerpoint/2010/main" val="2127538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87E6592-D234-DF91-C575-C7A5B7A7EDB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5257" y="620688"/>
            <a:ext cx="8673485" cy="5760640"/>
          </a:xfrm>
          <a:prstGeom prst="rect">
            <a:avLst/>
          </a:prstGeom>
        </p:spPr>
      </p:pic>
    </p:spTree>
    <p:extLst>
      <p:ext uri="{BB962C8B-B14F-4D97-AF65-F5344CB8AC3E}">
        <p14:creationId xmlns:p14="http://schemas.microsoft.com/office/powerpoint/2010/main" val="259493277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4644</TotalTime>
  <Words>541</Words>
  <Application>Microsoft Macintosh PowerPoint</Application>
  <PresentationFormat>Affichage à l'écran (4:3)</PresentationFormat>
  <Paragraphs>54</Paragraphs>
  <Slides>36</Slides>
  <Notes>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36</vt:i4>
      </vt:variant>
    </vt:vector>
  </HeadingPairs>
  <TitlesOfParts>
    <vt:vector size="42" baseType="lpstr">
      <vt:lpstr>Arial</vt:lpstr>
      <vt:lpstr>Calibri</vt:lpstr>
      <vt:lpstr>Grotesque</vt:lpstr>
      <vt:lpstr>Trade Gothic LT Std</vt:lpstr>
      <vt:lpstr>Trade Gothic LT Std Bold</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C’est quoi, « habiter » ? Qu’est-ce que l’on dit quand on dit « J’habite ici » ?</vt:lpstr>
      <vt:lpstr>Comment est-ce qu’on habite ? Quels sont nos « modes d’habiter » ?</vt:lpstr>
      <vt:lpstr>Présentation PowerPoint</vt:lpstr>
      <vt:lpstr>Présentation PowerPoint</vt:lpstr>
      <vt:lpstr>Présentation PowerPoint</vt:lpstr>
      <vt:lpstr>Présentation PowerPoint</vt:lpstr>
      <vt:lpstr>Présentation PowerPoint</vt:lpstr>
      <vt:lpstr>« Que veulent les êtres humains, par essence êtres sociaux, dans l'habiter ? Ils veulent un espace souple, appropriable, aussi bien à l'échelle de la vie privée  qu’à celle de la ville publique, de l’agglomération et du paysage. »  — Henri Lefebvre</vt:lpstr>
      <vt:lpstr>« Les êtres humains ne vivent pas dans le monde tel qu’il est, mais dans le monde tel qu’ils le voient, et, en tant qu’acteurs, ils se comportent selon leur représentation de l’espace. »  — Armand Frémont</vt:lpstr>
      <vt:lpstr>Entre nos « modes de vie »  et nos « modes d’habiter »… l’architecture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dc:creator>
  <cp:lastModifiedBy>Kieran JESSEL</cp:lastModifiedBy>
  <cp:revision>152</cp:revision>
  <cp:lastPrinted>2020-09-29T09:08:33Z</cp:lastPrinted>
  <dcterms:created xsi:type="dcterms:W3CDTF">2020-08-19T07:29:08Z</dcterms:created>
  <dcterms:modified xsi:type="dcterms:W3CDTF">2022-09-21T11:06:25Z</dcterms:modified>
</cp:coreProperties>
</file>